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Libre Franklin"/>
      <p:regular r:id="rId59"/>
      <p:bold r:id="rId60"/>
      <p:italic r:id="rId61"/>
      <p:boldItalic r:id="rId62"/>
    </p:embeddedFont>
    <p:embeddedFont>
      <p:font typeface="Roboto"/>
      <p:regular r:id="rId63"/>
      <p:bold r:id="rId64"/>
      <p:italic r:id="rId65"/>
      <p:boldItalic r:id="rId66"/>
    </p:embeddedFont>
    <p:embeddedFont>
      <p:font typeface="Nunit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Nuni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ibreFranklin-boldItalic.fntdata"/><Relationship Id="rId61" Type="http://schemas.openxmlformats.org/officeDocument/2006/relationships/font" Target="fonts/LibreFranklin-italic.fntdata"/><Relationship Id="rId20" Type="http://schemas.openxmlformats.org/officeDocument/2006/relationships/slide" Target="slides/slide15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-italic.fntdata"/><Relationship Id="rId24" Type="http://schemas.openxmlformats.org/officeDocument/2006/relationships/slide" Target="slides/slide19.xml"/><Relationship Id="rId68" Type="http://schemas.openxmlformats.org/officeDocument/2006/relationships/font" Target="fonts/Nunito-bold.fntdata"/><Relationship Id="rId23" Type="http://schemas.openxmlformats.org/officeDocument/2006/relationships/slide" Target="slides/slide18.xml"/><Relationship Id="rId67" Type="http://schemas.openxmlformats.org/officeDocument/2006/relationships/font" Target="fonts/Nunito-regular.fntdata"/><Relationship Id="rId60" Type="http://schemas.openxmlformats.org/officeDocument/2006/relationships/font" Target="fonts/LibreFranklin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Nuni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LibreFranklin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487bba952_0_5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1487bba952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487bba952_0_5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1487bba952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487bba952_0_5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11487bba952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487bba952_0_5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11487bba952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487bba952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487bba952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487bba952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487bba952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487bba952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487bba952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487bba952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1487bba952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1487bba952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1487bba952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487bba952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1487bba952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1487bba95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1487bba95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487bba952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487bba952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487bba952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1487bba952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487bba952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487bba952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1487bba952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1487bba952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487bba952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487bba952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487bba952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487bba952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1487bba952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1487bba952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487bba952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1487bba952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1487bba952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1487bba952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487bba952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487bba952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487bba952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11487bba95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487bba952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487bba952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487bba952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487bba952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487bba952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487bba952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487bba952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487bba952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487bba952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487bba952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1487bba952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1487bba952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1487bba952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1487bba952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487bba952_0_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487bba952_0_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487bba952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487bba952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1487bba952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1487bba952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487bba952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1487bba952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487bba952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487bba952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1487bba952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1487bba952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487bba952_0_8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487bba952_0_8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487bba952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487bba952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487bba952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487bba952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1487bba952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487bba952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487bba952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1487bba952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1487bba952_0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1487bba952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487bba952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11487bba952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1487bba952_0_2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11487bba952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487bba952_0_1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1487bba952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487bba952_0_2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g11487bba952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487bba952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1487bba952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1487bba952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11487bba952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487bba952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11487bba952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487bba952_0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11487bba952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487bba952_0_5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1487bba952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487bba952_0_5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11487bba952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487bba952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11487bba95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3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indent="-317500" lvl="1" marL="91440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◦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0" type="dt"/>
          </p:nvPr>
        </p:nvSpPr>
        <p:spPr>
          <a:xfrm>
            <a:off x="6163819" y="4835128"/>
            <a:ext cx="1938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8" name="Google Shape;128;p13"/>
          <p:cNvSpPr txBox="1"/>
          <p:nvPr>
            <p:ph idx="11" type="ftr"/>
          </p:nvPr>
        </p:nvSpPr>
        <p:spPr>
          <a:xfrm>
            <a:off x="822959" y="4835128"/>
            <a:ext cx="5113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29" name="Google Shape;129;p13"/>
          <p:cNvSpPr txBox="1"/>
          <p:nvPr>
            <p:ph idx="12" type="sldNum"/>
          </p:nvPr>
        </p:nvSpPr>
        <p:spPr>
          <a:xfrm>
            <a:off x="8245187" y="4835128"/>
            <a:ext cx="58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openie.cs.washington.edu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sato.fm.senshu-u.ac.jp/frameSQL/fn2_15/note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en.wikipedia.org/wiki/Knowledge_base" TargetMode="External"/><Relationship Id="rId4" Type="http://schemas.openxmlformats.org/officeDocument/2006/relationships/hyperlink" Target="https://en.wikipedia.org/wiki/Data" TargetMode="External"/><Relationship Id="rId5" Type="http://schemas.openxmlformats.org/officeDocument/2006/relationships/hyperlink" Target="https://en.wikipedia.org/wiki/Online_community" TargetMode="External"/><Relationship Id="rId6" Type="http://schemas.openxmlformats.org/officeDocument/2006/relationships/hyperlink" Target="https://en.wikipedia.org/wiki/Google" TargetMode="External"/><Relationship Id="rId7" Type="http://schemas.openxmlformats.org/officeDocument/2006/relationships/hyperlink" Target="https://en.wikipedia.org/wiki/Knowledge_Graph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hyperlink" Target="https://arxiv.org/pdf/1906.03158.pdf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Extraction</a:t>
            </a:r>
            <a:endParaRPr/>
          </a:p>
        </p:txBody>
      </p:sp>
      <p:sp>
        <p:nvSpPr>
          <p:cNvPr id="135" name="Google Shape;135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671347" y="86665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TextRunner RE algorithm</a:t>
            </a:r>
            <a:endParaRPr/>
          </a:p>
        </p:txBody>
      </p:sp>
      <p:sp>
        <p:nvSpPr>
          <p:cNvPr id="198" name="Google Shape;198;p23"/>
          <p:cNvSpPr txBox="1"/>
          <p:nvPr>
            <p:ph idx="1" type="body"/>
          </p:nvPr>
        </p:nvSpPr>
        <p:spPr>
          <a:xfrm>
            <a:off x="811294" y="1464506"/>
            <a:ext cx="7317900" cy="32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 fontScale="85000" lnSpcReduction="10000"/>
          </a:bodyPr>
          <a:lstStyle/>
          <a:p>
            <a:pPr indent="0" lvl="0" marL="0" rtl="0" algn="l">
              <a:lnSpc>
                <a:spcPct val="218181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b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Step 1 -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 a self-supervised classifier on a small corpus</a:t>
            </a:r>
            <a:endParaRPr b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51459" lvl="0" marL="558800" rtl="0" algn="l">
              <a:lnSpc>
                <a:spcPct val="218181"/>
              </a:lnSpc>
              <a:spcBef>
                <a:spcPts val="2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each parsed sentence, find all pairs of noun phrases (X, Y) with a sequence of words r connecting them. Label them as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positive examples if they meet all of the constraints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otherwise label them as negative examples.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51459" lvl="0" marL="5588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Map each triple (X, r, Y) to a feature vector representation (e.g. incorporating POS tags, number of stop words in r, NER tag, etc.)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51459" lvl="0" marL="5588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Char char="●"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 a binary classifier to identify trustworthy candidates - CRF based cllassifier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TextRunner RE algorithm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b="1" lang="en" sz="17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tep 2  -  Pass over the entire corpus and extract possible relations</a:t>
            </a:r>
            <a:endParaRPr b="1" sz="17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73050" lvl="0" marL="558800" rtl="0" algn="l">
              <a:lnSpc>
                <a:spcPct val="218181"/>
              </a:lnSpc>
              <a:spcBef>
                <a:spcPts val="240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Fetch potential relations from the corpus</a:t>
            </a:r>
            <a:endParaRPr sz="17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73050" lvl="0" marL="5588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00"/>
              <a:buFont typeface="Georgia"/>
              <a:buChar char="●"/>
            </a:pPr>
            <a:r>
              <a:rPr lang="en" sz="17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Keep/discard candidates depending on whether the classifier considers them as trustworthy or not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TextRunner RE algorithm</a:t>
            </a:r>
            <a:endParaRPr/>
          </a:p>
        </p:txBody>
      </p:sp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66666"/>
              <a:buFont typeface="Arial"/>
              <a:buNone/>
            </a:pPr>
            <a:r>
              <a:rPr b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5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Step 3 . Rank-based assessment of relations based on text redundancy</a:t>
            </a:r>
            <a:endParaRPr b="1" sz="5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49237" lvl="0" marL="3429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Char char="●"/>
            </a:pPr>
            <a:r>
              <a:rPr lang="en" sz="5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Normalize (omit non-essential modifiers) and merge relations that are same</a:t>
            </a:r>
            <a:endParaRPr sz="5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49237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Char char="●"/>
            </a:pPr>
            <a:r>
              <a:rPr lang="en" sz="5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Count the number of distinct sentences the relations are present in and assign probabilities to each relation</a:t>
            </a:r>
            <a:endParaRPr sz="5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Learning from results - REVERB</a:t>
            </a:r>
            <a:endParaRPr sz="5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Takeaway - </a:t>
            </a:r>
            <a:r>
              <a:rPr b="1" lang="en" sz="5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(verb | verb particle | verb word* particle)</a:t>
            </a:r>
            <a:r>
              <a:rPr lang="en" sz="53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covers about 85% of verb-based relation phrases in English.</a:t>
            </a:r>
            <a:endParaRPr sz="53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7058"/>
              <a:buFont typeface="Arial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200"/>
              </a:spcAft>
              <a:buSzPct val="123076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Open IE - relation extraction</a:t>
            </a:r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 fontScale="55000"/>
          </a:bodyPr>
          <a:lstStyle/>
          <a:p>
            <a:pPr indent="0" lvl="0" marL="0" marR="1143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ct val="277777"/>
              <a:buNone/>
            </a:pPr>
            <a:r>
              <a:rPr lang="en" sz="9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00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 Information Extraction (Open IE) system - Runs over sentences and creates extractions that represent relations in text  - (Subj, Predicate / relation, Object)</a:t>
            </a:r>
            <a:endParaRPr sz="2200">
              <a:solidFill>
                <a:srgbClr val="24292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marR="114300" rtl="0" algn="l">
              <a:lnSpc>
                <a:spcPct val="145000"/>
              </a:lnSpc>
              <a:spcBef>
                <a:spcPts val="900"/>
              </a:spcBef>
              <a:spcAft>
                <a:spcPts val="0"/>
              </a:spcAft>
              <a:buSzPct val="113636"/>
              <a:buNone/>
            </a:pPr>
            <a:r>
              <a:rPr b="1" i="1" lang="en" sz="2200">
                <a:solidFill>
                  <a:srgbClr val="24292E"/>
                </a:solidFill>
              </a:rPr>
              <a:t>The U.S. president Barack Obama gave his speech on Tuesday and Wednesday to thousands of people</a:t>
            </a:r>
            <a:endParaRPr b="1" i="1" sz="2200">
              <a:solidFill>
                <a:srgbClr val="24292E"/>
              </a:solidFill>
            </a:endParaRPr>
          </a:p>
          <a:p>
            <a:pPr indent="0" lvl="0" marL="114300" marR="114300" rtl="0" algn="l">
              <a:lnSpc>
                <a:spcPct val="145000"/>
              </a:lnSpc>
              <a:spcBef>
                <a:spcPts val="900"/>
              </a:spcBef>
              <a:spcAft>
                <a:spcPts val="0"/>
              </a:spcAft>
              <a:buSzPct val="113636"/>
              <a:buNone/>
            </a:pPr>
            <a:r>
              <a:rPr b="1" lang="en" sz="2200">
                <a:solidFill>
                  <a:srgbClr val="0B0080"/>
                </a:solidFill>
              </a:rPr>
              <a:t>(Barack Obama, is the president of, United States)</a:t>
            </a:r>
            <a:endParaRPr b="1" sz="2200">
              <a:solidFill>
                <a:srgbClr val="0B0080"/>
              </a:solidFill>
            </a:endParaRPr>
          </a:p>
          <a:p>
            <a:pPr indent="0" lvl="0" marL="114300" marR="114300" rtl="0" algn="l">
              <a:lnSpc>
                <a:spcPct val="145000"/>
              </a:lnSpc>
              <a:spcBef>
                <a:spcPts val="900"/>
              </a:spcBef>
              <a:spcAft>
                <a:spcPts val="0"/>
              </a:spcAft>
              <a:buSzPct val="113636"/>
              <a:buNone/>
            </a:pPr>
            <a:r>
              <a:rPr b="1" lang="en" sz="2200">
                <a:solidFill>
                  <a:srgbClr val="0B0080"/>
                </a:solidFill>
              </a:rPr>
              <a:t>(Barack Obama, gave, his speech)</a:t>
            </a:r>
            <a:endParaRPr b="1" sz="2200">
              <a:solidFill>
                <a:srgbClr val="0B0080"/>
              </a:solidFill>
            </a:endParaRPr>
          </a:p>
          <a:p>
            <a:pPr indent="0" lvl="0" marL="114300" marR="114300" rtl="0" algn="l">
              <a:lnSpc>
                <a:spcPct val="145000"/>
              </a:lnSpc>
              <a:spcBef>
                <a:spcPts val="900"/>
              </a:spcBef>
              <a:spcAft>
                <a:spcPts val="0"/>
              </a:spcAft>
              <a:buSzPct val="113636"/>
              <a:buNone/>
            </a:pPr>
            <a:r>
              <a:rPr b="1" lang="en" sz="2200">
                <a:solidFill>
                  <a:srgbClr val="0B0080"/>
                </a:solidFill>
              </a:rPr>
              <a:t>(Barack Obama, gave his speech, on Tuesday)</a:t>
            </a:r>
            <a:endParaRPr b="1" sz="2200">
              <a:solidFill>
                <a:srgbClr val="0B0080"/>
              </a:solidFill>
            </a:endParaRPr>
          </a:p>
          <a:p>
            <a:pPr indent="0" lvl="0" marL="114300" marR="114300" rtl="0" algn="l">
              <a:lnSpc>
                <a:spcPct val="145000"/>
              </a:lnSpc>
              <a:spcBef>
                <a:spcPts val="900"/>
              </a:spcBef>
              <a:spcAft>
                <a:spcPts val="0"/>
              </a:spcAft>
              <a:buSzPct val="113636"/>
              <a:buNone/>
            </a:pPr>
            <a:r>
              <a:rPr b="1" lang="en" sz="2200">
                <a:solidFill>
                  <a:srgbClr val="0B0080"/>
                </a:solidFill>
              </a:rPr>
              <a:t>(Barack Obama, gave his speech, on Wednesday)</a:t>
            </a:r>
            <a:endParaRPr b="1" sz="2200">
              <a:solidFill>
                <a:srgbClr val="0B0080"/>
              </a:solidFill>
            </a:endParaRPr>
          </a:p>
          <a:p>
            <a:pPr indent="0" lvl="0" marL="114300" marR="114300" rtl="0" algn="l">
              <a:lnSpc>
                <a:spcPct val="145000"/>
              </a:lnSpc>
              <a:spcBef>
                <a:spcPts val="900"/>
              </a:spcBef>
              <a:spcAft>
                <a:spcPts val="900"/>
              </a:spcAft>
              <a:buSzPct val="113636"/>
              <a:buNone/>
            </a:pPr>
            <a:r>
              <a:rPr b="1" lang="en" sz="2200">
                <a:solidFill>
                  <a:srgbClr val="0B0080"/>
                </a:solidFill>
              </a:rPr>
              <a:t>(Barack Obama, gave his speech, to thousands of people)</a:t>
            </a:r>
            <a:endParaRPr b="1">
              <a:solidFill>
                <a:srgbClr val="0B0080"/>
              </a:solidFill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5854969" y="4327069"/>
            <a:ext cx="225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http://openie.cs.washington.edu/</a:t>
            </a:r>
            <a:r>
              <a:rPr b="0" i="0" lang="en" sz="1100" u="none" cap="none" strike="noStrike">
                <a:solidFill>
                  <a:srgbClr val="24292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5645025" y="3032450"/>
            <a:ext cx="2601000" cy="61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Many binary relations can be there in a single sentence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tasks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822950" y="1434575"/>
            <a:ext cx="6944700" cy="3160800"/>
          </a:xfrm>
          <a:prstGeom prst="rect">
            <a:avLst/>
          </a:prstGeom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normAutofit fontScale="25000"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6400"/>
              <a:t>Detecting boundaries of Relations</a:t>
            </a:r>
            <a:endParaRPr sz="6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6400"/>
              <a:t>Detecting boundaries of arguments</a:t>
            </a:r>
            <a:endParaRPr sz="6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6400"/>
              <a:t>Example 1 - </a:t>
            </a:r>
            <a:r>
              <a:rPr b="1" lang="en" sz="6400">
                <a:solidFill>
                  <a:srgbClr val="CC0000"/>
                </a:solidFill>
              </a:rPr>
              <a:t>Yakub flew from London to Seattle - complex relations </a:t>
            </a:r>
            <a:endParaRPr b="1" sz="6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6400"/>
              <a:t>Ideally -   (Yakub, </a:t>
            </a:r>
            <a:r>
              <a:rPr b="1" i="1" lang="en" sz="6400"/>
              <a:t>flew</a:t>
            </a:r>
            <a:r>
              <a:rPr b="1" lang="en" sz="6400"/>
              <a:t>, </a:t>
            </a:r>
            <a:r>
              <a:rPr b="1" i="1" lang="en" sz="6400"/>
              <a:t>from London</a:t>
            </a:r>
            <a:r>
              <a:rPr b="1" lang="en" sz="6400"/>
              <a:t>, </a:t>
            </a:r>
            <a:r>
              <a:rPr b="1" i="1" lang="en" sz="6400"/>
              <a:t>to Seattle</a:t>
            </a:r>
            <a:r>
              <a:rPr b="1" lang="en" sz="6400"/>
              <a:t>) - not typically (e1 r e2) - relation - n-ary relation</a:t>
            </a:r>
            <a:endParaRPr b="1" sz="6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6400"/>
              <a:t>Example 2 - </a:t>
            </a:r>
            <a:r>
              <a:rPr b="1" lang="en" sz="6400">
                <a:solidFill>
                  <a:srgbClr val="CC0000"/>
                </a:solidFill>
              </a:rPr>
              <a:t>Early scientists believed that earth is the center of the universe </a:t>
            </a:r>
            <a:endParaRPr b="1" sz="64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CC0000"/>
                </a:solidFill>
              </a:rPr>
              <a:t>	</a:t>
            </a:r>
            <a:r>
              <a:rPr b="1" lang="en" sz="6400">
                <a:solidFill>
                  <a:srgbClr val="008000"/>
                </a:solidFill>
              </a:rPr>
              <a:t>What is the key assertion?</a:t>
            </a:r>
            <a:endParaRPr b="1" sz="6400">
              <a:solidFill>
                <a:srgbClr val="008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08000"/>
                </a:solidFill>
              </a:rPr>
              <a:t>Extracting -  (earth, is the center of, the universe) will be </a:t>
            </a:r>
            <a:r>
              <a:rPr b="1" lang="en" sz="6400">
                <a:solidFill>
                  <a:srgbClr val="CC0000"/>
                </a:solidFill>
              </a:rPr>
              <a:t>i</a:t>
            </a:r>
            <a:r>
              <a:rPr b="1" lang="en" sz="6400">
                <a:solidFill>
                  <a:srgbClr val="990000"/>
                </a:solidFill>
              </a:rPr>
              <a:t>nappropriate,</a:t>
            </a:r>
            <a:endParaRPr b="1" sz="6400">
              <a:solidFill>
                <a:srgbClr val="990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rgbClr val="008000"/>
                </a:solidFill>
              </a:rPr>
              <a:t>Sentence isn’t asserting that -  it is merely noting that this tuple was </a:t>
            </a:r>
            <a:r>
              <a:rPr b="1" i="1" lang="en" sz="6400">
                <a:solidFill>
                  <a:srgbClr val="008000"/>
                </a:solidFill>
              </a:rPr>
              <a:t>believed by early scientists</a:t>
            </a:r>
            <a:r>
              <a:rPr b="1" lang="en" sz="6400">
                <a:solidFill>
                  <a:srgbClr val="008000"/>
                </a:solidFill>
              </a:rPr>
              <a:t>. </a:t>
            </a:r>
            <a:endParaRPr b="1" sz="6400">
              <a:solidFill>
                <a:srgbClr val="008000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6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sz="6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Sentence structures</a:t>
            </a:r>
            <a:endParaRPr/>
          </a:p>
        </p:txBody>
      </p:sp>
      <p:sp>
        <p:nvSpPr>
          <p:cNvPr id="230" name="Google Shape;230;p28"/>
          <p:cNvSpPr txBox="1"/>
          <p:nvPr>
            <p:ph idx="1" type="body"/>
          </p:nvPr>
        </p:nvSpPr>
        <p:spPr>
          <a:xfrm>
            <a:off x="822950" y="1581150"/>
            <a:ext cx="7543800" cy="32163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 fontScale="92500" lnSpcReduction="1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 sz="1600"/>
              <a:t>emantic Role Labeling - A</a:t>
            </a:r>
            <a:r>
              <a:rPr lang="en" sz="1600"/>
              <a:t>nalyzes the output of a state-of-the-art PropBank-trained SRL system</a:t>
            </a:r>
            <a:endParaRPr sz="16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/>
              <a:t>Analyzes the hierarchical structure </a:t>
            </a:r>
            <a:r>
              <a:rPr b="1" i="1" lang="en" sz="1600"/>
              <a:t>between semantic frames</a:t>
            </a:r>
            <a:r>
              <a:rPr lang="en" sz="1600"/>
              <a:t> to construct </a:t>
            </a:r>
            <a:r>
              <a:rPr b="1" lang="en" sz="1600"/>
              <a:t>multi-verb</a:t>
            </a:r>
            <a:r>
              <a:rPr lang="en" sz="1600"/>
              <a:t> open relation phrases and </a:t>
            </a:r>
            <a:r>
              <a:rPr b="1" lang="en" sz="1600"/>
              <a:t>nested </a:t>
            </a:r>
            <a:r>
              <a:rPr lang="en" sz="1600"/>
              <a:t>relational tuples.</a:t>
            </a:r>
            <a:endParaRPr sz="16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/>
              <a:t> For example sentence - “John refused to visit a Vegas casino”</a:t>
            </a:r>
            <a:endParaRPr sz="1600"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/>
              <a:t>Two frames provided by SRL - a ‘refuse’ frame and a ‘visit’ frame</a:t>
            </a:r>
            <a:endParaRPr sz="1600"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/>
              <a:t> For the ‘visit’ frame, the argument-1  is ‘John’ and argument-2 is ‘a Vegas casino’</a:t>
            </a:r>
            <a:endParaRPr sz="1600"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http://sato.fm.senshu-u.ac.jp/frameSQL/fn2_15/notes/</a:t>
            </a:r>
            <a:endParaRPr sz="1600"/>
          </a:p>
          <a:p>
            <a:pPr indent="45720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/>
              <a:t>https://openie.allenai.org/</a:t>
            </a:r>
            <a:endParaRPr sz="16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822950" y="214951"/>
            <a:ext cx="7543800" cy="554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Publications </a:t>
            </a:r>
            <a:endParaRPr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822950" y="956400"/>
            <a:ext cx="7543800" cy="38490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330200" lvl="0" marL="457200" rtl="0" algn="l">
              <a:spcBef>
                <a:spcPts val="9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Michele Banko, Michael Cafarella, Stephen Soderland, Matt Broadhead, and Oren Etzioni. Open information extraction from the web. In IJCAI, 2007.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Janara Christensen, Mausam, Stephen Soderland, and Oren Etzioni. An analysis of open information extraction based on semantic role labeling. In KCAP, 2011.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 Oren Etzioni, Anthony Fader, Janara Christensen, Stephen Soderland, and Mausam. Open information extraction: The second generation. In IJCAI, 2011.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Anthony Fader, Stephen Soderland, and Oren Etzioni. Identifying relations for open information extraction. In EMNLP, 2011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Harinder Pal and Mausam. Demonyms and compound relational nouns in nominal Open IE. In AKBC, 2016.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Aman Anand, Ashish Mittal, Mausam, Ganesh Ramakrishnan, and Sunita Sarawagi. Numerical relation extraction with minimal supervision. In AAAI, 2016.</a:t>
            </a:r>
            <a:endParaRPr sz="1600"/>
          </a:p>
          <a:p>
            <a:pPr indent="0" lvl="0" marL="45720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1" lang="en" sz="1600">
                <a:solidFill>
                  <a:srgbClr val="CC0000"/>
                </a:solidFill>
              </a:rPr>
              <a:t>A fundamental drawback of Open IE is its lack of relation normalization..</a:t>
            </a:r>
            <a:endParaRPr b="1" i="1" sz="16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822950" y="214951"/>
            <a:ext cx="7543800" cy="624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Machine Learning</a:t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822950" y="1061350"/>
            <a:ext cx="7543800" cy="33405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/>
              <a:t>Extract “meaningful / significant / important” relations from text only</a:t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/>
              <a:t>Use prior knowledge to decide what is to be extracted</a:t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/>
              <a:t>Example - From bio-medical literature - </a:t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Extract </a:t>
            </a:r>
            <a:r>
              <a:rPr b="1" lang="en" sz="1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chemical and disease relations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from unstructured biomedical literature  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822950" y="214951"/>
            <a:ext cx="7543800" cy="671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800100" y="1161275"/>
            <a:ext cx="7543800" cy="3375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Given a context sequence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𝐶 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(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𝑤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𝑐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𝑤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𝑐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…, 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𝑤𝑛𝑐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Entities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𝑒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= (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𝑤𝑠𝑒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𝑐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𝑤𝑠𝑒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1+1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𝑐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,…, 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𝑤𝑒𝑒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𝑐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and 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𝑒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=(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𝑤𝑠𝑒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𝑐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𝑤𝑠𝑒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2+1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𝑐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,…,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𝑤𝑒𝑒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𝑐</a:t>
            </a:r>
            <a:r>
              <a:rPr b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Relation extraction(RE) aims to validate the existence of the relation 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e1 and e2, where  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𝑟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∈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𝑅</a:t>
            </a:r>
            <a:endParaRPr i="1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𝑅 =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predefined relation list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chemical-induced disease (CID)   the relation 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‘</a:t>
            </a:r>
            <a:r>
              <a:rPr i="1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induce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 between a chemical name and a disease name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0" l="15633" r="0" t="1912"/>
          <a:stretch/>
        </p:blipFill>
        <p:spPr>
          <a:xfrm>
            <a:off x="443200" y="139950"/>
            <a:ext cx="8035999" cy="493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/>
          <p:nvPr/>
        </p:nvSpPr>
        <p:spPr>
          <a:xfrm>
            <a:off x="6029900" y="968050"/>
            <a:ext cx="863100" cy="8631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>
            <a:off x="6029900" y="2023575"/>
            <a:ext cx="863100" cy="8631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>
            <a:off x="6135650" y="3458925"/>
            <a:ext cx="863100" cy="863100"/>
          </a:xfrm>
          <a:prstGeom prst="ellipse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 extraction from text documents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Relation extraction is a subtask of information extraction where </a:t>
            </a:r>
            <a:r>
              <a:rPr i="1" lang="en" sz="1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semantic relationships</a:t>
            </a: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are extracted from natural language text and then classified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Allows acquisition of structured knowledge from unstructured text</a:t>
            </a:r>
            <a:endParaRPr sz="1800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extraction process can be guided or unsupervised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Sentences can be arbitrarily complex in structure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 relation may be expressed in many different ways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Long-distance + multi-sentence dependencies may exist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Compound sentences - presence of single versus multiple entities as arguments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>
            <p:ph type="title"/>
          </p:nvPr>
        </p:nvSpPr>
        <p:spPr>
          <a:xfrm>
            <a:off x="543050" y="133313"/>
            <a:ext cx="7543800" cy="624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 Supervised Relation extraction</a:t>
            </a:r>
            <a:endParaRPr/>
          </a:p>
        </p:txBody>
      </p:sp>
      <p:sp>
        <p:nvSpPr>
          <p:cNvPr id="268" name="Google Shape;268;p34"/>
          <p:cNvSpPr txBox="1"/>
          <p:nvPr>
            <p:ph idx="1" type="body"/>
          </p:nvPr>
        </p:nvSpPr>
        <p:spPr>
          <a:xfrm>
            <a:off x="274788" y="765581"/>
            <a:ext cx="5113500" cy="3837300"/>
          </a:xfrm>
          <a:prstGeom prst="rect">
            <a:avLst/>
          </a:prstGeom>
          <a:noFill/>
          <a:ln cap="flat" cmpd="sng" w="9525">
            <a:solidFill>
              <a:srgbClr val="F9267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normAutofit lnSpcReduction="10000"/>
          </a:bodyPr>
          <a:lstStyle/>
          <a:p>
            <a:pPr indent="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500"/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1st step - Manually label the text data i.e. a sentence is relevant or not for a specific relation type. - </a:t>
            </a:r>
            <a:r>
              <a:rPr b="1"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Context</a:t>
            </a:r>
            <a:endParaRPr b="1"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500"/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E.g. for the “CEO” relation: - 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500"/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“Apple CEO Steve Jobs said to Bill Gates.” is relevant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1500"/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“Bob, Pie Enthusiast, said to Bill Gates.” is not relevant (doesn’t have CEO)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342900" rtl="0" algn="l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SzPts val="1500"/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2nd way - Manually label the relevant sentences as positive/negative if they are expressing the relation. E.g. “Apple CEO Steve Jobs said to Bill Gates.”:</a:t>
            </a:r>
            <a:b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(Steve Jobs, CEO, Apple) is positive</a:t>
            </a:r>
            <a:b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</a:b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(Bill Gates, CEO, Apple) is negative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5598350" y="758225"/>
            <a:ext cx="3277500" cy="3174900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54000" lvl="0" marL="342900" marR="0" rtl="0" algn="l">
              <a:lnSpc>
                <a:spcPct val="218181"/>
              </a:lnSpc>
              <a:spcBef>
                <a:spcPts val="130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AutoNum type="arabicPeriod"/>
            </a:pP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Learn a binary classifier to determine if the sentence is relevant for the relation type</a:t>
            </a:r>
            <a:endParaRPr b="0" i="0" sz="14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54000" lvl="0" marL="342900" marR="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AutoNum type="arabicPeriod"/>
            </a:pP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 the classifiers to detect relations in new text data.</a:t>
            </a:r>
            <a:endParaRPr b="0" i="0" sz="14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54000" lvl="0" marL="342900" marR="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400"/>
              <a:buFont typeface="Georgia"/>
              <a:buAutoNum type="arabicPeriod"/>
            </a:pPr>
            <a:r>
              <a:rPr b="0" i="0" lang="en" sz="14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 the classifiers to detect relations in new text data.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4711950" y="4703500"/>
            <a:ext cx="4222200" cy="384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6700" lvl="0" marL="558800" marR="0" rtl="0" algn="l">
              <a:lnSpc>
                <a:spcPct val="218181"/>
              </a:lnSpc>
              <a:spcBef>
                <a:spcPts val="240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Georgia"/>
              <a:buChar char="●"/>
            </a:pPr>
            <a:r>
              <a:rPr b="0" i="0" lang="en" sz="16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Expensive to label examples</a:t>
            </a:r>
            <a:endParaRPr b="0" i="0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Distant Supervision</a:t>
            </a:r>
            <a:endParaRPr/>
          </a:p>
        </p:txBody>
      </p:sp>
      <p:sp>
        <p:nvSpPr>
          <p:cNvPr id="276" name="Google Shape;276;p35"/>
          <p:cNvSpPr txBox="1"/>
          <p:nvPr>
            <p:ph idx="1" type="body"/>
          </p:nvPr>
        </p:nvSpPr>
        <p:spPr>
          <a:xfrm>
            <a:off x="822950" y="1411250"/>
            <a:ext cx="7543800" cy="31374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700"/>
              <a:t>Supervision without manually labeling sentences</a:t>
            </a:r>
            <a:endParaRPr sz="17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700"/>
              <a:t>Supervision comes from </a:t>
            </a:r>
            <a:r>
              <a:rPr b="1" i="1" lang="en" sz="1700"/>
              <a:t>instances that are valid and verified</a:t>
            </a:r>
            <a:endParaRPr b="1" i="1" sz="17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700"/>
              <a:t>Instances are a part of a </a:t>
            </a:r>
            <a:r>
              <a:rPr b="1" lang="en" sz="1700"/>
              <a:t>Knowledge Base / Knowledge Graph</a:t>
            </a:r>
            <a:endParaRPr b="1" sz="17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700"/>
              <a:t>Use them to extract more instances from new text using ML / DL</a:t>
            </a:r>
            <a:endParaRPr sz="17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700"/>
              <a:t>Validate</a:t>
            </a:r>
            <a:endParaRPr sz="17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700"/>
              <a:t>Add valid instances to Knowledge Base</a:t>
            </a:r>
            <a:endParaRPr sz="17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BA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 </a:t>
            </a:r>
            <a:r>
              <a:rPr b="1" lang="en" sz="1900">
                <a:solidFill>
                  <a:srgbClr val="BA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knowledge graph</a:t>
            </a:r>
            <a:r>
              <a:rPr lang="en" sz="1900">
                <a:solidFill>
                  <a:srgbClr val="BA212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is a graph structured Knowledge Base used to store interlinked descriptions of entities </a:t>
            </a:r>
            <a:endParaRPr sz="1700">
              <a:solidFill>
                <a:srgbClr val="BA212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/>
          <p:nvPr>
            <p:ph type="title"/>
          </p:nvPr>
        </p:nvSpPr>
        <p:spPr>
          <a:xfrm>
            <a:off x="822950" y="214951"/>
            <a:ext cx="7543800" cy="566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</a:t>
            </a:r>
            <a:r>
              <a:rPr lang="en"/>
              <a:t>graph / Knowledge Base examples</a:t>
            </a:r>
            <a:endParaRPr/>
          </a:p>
        </p:txBody>
      </p:sp>
      <p:sp>
        <p:nvSpPr>
          <p:cNvPr id="282" name="Google Shape;282;p36"/>
          <p:cNvSpPr txBox="1"/>
          <p:nvPr>
            <p:ph idx="1" type="body"/>
          </p:nvPr>
        </p:nvSpPr>
        <p:spPr>
          <a:xfrm>
            <a:off x="800110" y="1161451"/>
            <a:ext cx="7543800" cy="2820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just">
              <a:lnSpc>
                <a:spcPct val="107608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YAGO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 High-Quality Knowledge Base storing  general knowledge about people, cities, countries, movies, and organizations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7608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Freebase - 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large collaborative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knowledge base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consisting of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composed mainly by its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members - Powered Metaweb that was acquired by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Google's </a:t>
            </a:r>
            <a:r>
              <a:rPr lang="en" sz="16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Knowledge Graph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powered in part by Freebase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7608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1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DBpedia</a:t>
            </a:r>
            <a:r>
              <a:rPr lang="en" sz="160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 DBpedia  6.0 million entities - 1.5M persons, 810k places, 135k music albums, 106k films, 20k video games, 275k organizations, 301k species and 5k diseases</a:t>
            </a:r>
            <a:endParaRPr sz="1600">
              <a:solidFill>
                <a:srgbClr val="2021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/>
          <p:nvPr>
            <p:ph type="title"/>
          </p:nvPr>
        </p:nvSpPr>
        <p:spPr>
          <a:xfrm>
            <a:off x="819150" y="3422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YAGO</a:t>
            </a:r>
            <a:endParaRPr/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400" y="943750"/>
            <a:ext cx="7095352" cy="393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Biomedical Ontologies / Knowledge Graph</a:t>
            </a:r>
            <a:endParaRPr/>
          </a:p>
        </p:txBody>
      </p:sp>
      <p:sp>
        <p:nvSpPr>
          <p:cNvPr id="294" name="Google Shape;294;p38"/>
          <p:cNvSpPr txBox="1"/>
          <p:nvPr>
            <p:ph idx="1" type="body"/>
          </p:nvPr>
        </p:nvSpPr>
        <p:spPr>
          <a:xfrm>
            <a:off x="822950" y="1399600"/>
            <a:ext cx="7543800" cy="30021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/>
              <a:t>Gene Ontology (GO) - </a:t>
            </a: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consists of three controlled vocabularies for cellular components, molecular functions, and biological processes</a:t>
            </a:r>
            <a:endParaRPr sz="16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Drug-Target Ontology - Formalize knowledge about drug targets with a focus on the current IDG protein families.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600"/>
              <a:t>Human Phenotype Ontology - Abnormalities and their Gene associations</a:t>
            </a:r>
            <a:endParaRPr sz="16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/>
          <p:nvPr>
            <p:ph type="title"/>
          </p:nvPr>
        </p:nvSpPr>
        <p:spPr>
          <a:xfrm>
            <a:off x="822950" y="214951"/>
            <a:ext cx="7543800" cy="477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Phenotype Ontology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44651"/>
            <a:ext cx="2073223" cy="4146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5625" y="1069600"/>
            <a:ext cx="6828902" cy="392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274800" y="214950"/>
            <a:ext cx="85080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Distant Supervision</a:t>
            </a:r>
            <a:endParaRPr/>
          </a:p>
        </p:txBody>
      </p:sp>
      <p:sp>
        <p:nvSpPr>
          <p:cNvPr id="307" name="Google Shape;307;p40"/>
          <p:cNvSpPr txBox="1"/>
          <p:nvPr>
            <p:ph idx="1" type="body"/>
          </p:nvPr>
        </p:nvSpPr>
        <p:spPr>
          <a:xfrm>
            <a:off x="274800" y="933050"/>
            <a:ext cx="4997100" cy="37905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normAutofit fontScale="92500"/>
          </a:bodyPr>
          <a:lstStyle/>
          <a:p>
            <a:pPr indent="-247332" lvl="0" marL="558800" rtl="0" algn="l">
              <a:lnSpc>
                <a:spcPct val="218181"/>
              </a:lnSpc>
              <a:spcBef>
                <a:spcPts val="2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AutoNum type="arabicPeriod"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each relation typ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 of  interest in the KB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47332" lvl="0" marL="5588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AutoNum type="arabicPeriod"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each tuple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of this relation in the KB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47332" lvl="1" marL="6858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AutoNum type="alphaLcPeriod"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Select sentences from unlabeled text data that match these tuples (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both words of the tuple is co-occurring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the sentence), and </a:t>
            </a:r>
            <a:r>
              <a:rPr b="1" i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assume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that these sentences are positive examples for this relation type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47332" lvl="1" marL="6858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AutoNum type="alphaLcPeriod"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Extract features from these sentences (e.g. POS, context words, etc)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47332" lvl="0" marL="558800" rtl="0" algn="l">
              <a:lnSpc>
                <a:spcPct val="218181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Georgia"/>
              <a:buAutoNum type="arabicPeriod"/>
            </a:pP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 a supervised classifie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 on this</a:t>
            </a:r>
            <a:endParaRPr/>
          </a:p>
        </p:txBody>
      </p:sp>
      <p:pic>
        <p:nvPicPr>
          <p:cNvPr id="308" name="Google Shape;30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3750" y="1551213"/>
            <a:ext cx="3693075" cy="1819462"/>
          </a:xfrm>
          <a:prstGeom prst="rect">
            <a:avLst/>
          </a:prstGeom>
          <a:noFill/>
          <a:ln cap="flat" cmpd="sng" w="9525">
            <a:solidFill>
              <a:srgbClr val="AC511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9" name="Google Shape;309;p40"/>
          <p:cNvSpPr txBox="1"/>
          <p:nvPr/>
        </p:nvSpPr>
        <p:spPr>
          <a:xfrm>
            <a:off x="4338725" y="279925"/>
            <a:ext cx="4665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Combining Seed-set rules and Supervision - with seed set picked up from an existing KG - </a:t>
            </a:r>
            <a:r>
              <a:rPr b="0" i="0" lang="en" sz="1200" u="none" cap="none" strike="noStrike">
                <a:solidFill>
                  <a:srgbClr val="292929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  </a:t>
            </a:r>
            <a:r>
              <a:rPr b="1" i="1" lang="en" sz="1200" u="none" cap="none" strike="noStrike">
                <a:solidFill>
                  <a:srgbClr val="292929"/>
                </a:solidFill>
                <a:highlight>
                  <a:srgbClr val="FFFF00"/>
                </a:highlight>
                <a:latin typeface="Georgia"/>
                <a:ea typeface="Georgia"/>
                <a:cs typeface="Georgia"/>
                <a:sym typeface="Georgia"/>
              </a:rPr>
              <a:t>Wikipedia, DBpedia, Wikidata, Freebase, Yago.</a:t>
            </a:r>
            <a:endParaRPr b="1" i="1" sz="1300" u="none" cap="none" strike="noStrike">
              <a:solidFill>
                <a:srgbClr val="000000"/>
              </a:solidFill>
              <a:highlight>
                <a:srgbClr val="FFFF00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4875220" y="3977175"/>
            <a:ext cx="3813900" cy="4773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Less manual effort - but NOISY </a:t>
            </a:r>
            <a:endParaRPr b="0" i="0" sz="1100" u="none" cap="none" strike="noStrike">
              <a:solidFill>
                <a:srgbClr val="000000"/>
              </a:solidFill>
              <a:highlight>
                <a:srgbClr val="00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highlight>
                  <a:srgbClr val="00FFFF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Careful validation before use</a:t>
            </a:r>
            <a:endParaRPr b="0" i="0" sz="1100" u="none" cap="none" strike="noStrike">
              <a:solidFill>
                <a:srgbClr val="000000"/>
              </a:solidFill>
              <a:highlight>
                <a:srgbClr val="00FFFF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type="title"/>
          </p:nvPr>
        </p:nvSpPr>
        <p:spPr>
          <a:xfrm>
            <a:off x="822950" y="214951"/>
            <a:ext cx="7543800" cy="52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the Learning happen</a:t>
            </a:r>
            <a:endParaRPr/>
          </a:p>
        </p:txBody>
      </p:sp>
      <p:sp>
        <p:nvSpPr>
          <p:cNvPr id="316" name="Google Shape;316;p41"/>
          <p:cNvSpPr txBox="1"/>
          <p:nvPr>
            <p:ph idx="1" type="body"/>
          </p:nvPr>
        </p:nvSpPr>
        <p:spPr>
          <a:xfrm>
            <a:off x="822950" y="865125"/>
            <a:ext cx="7543800" cy="3979500"/>
          </a:xfrm>
          <a:prstGeom prst="rect">
            <a:avLst/>
          </a:prstGeom>
          <a:ln cap="flat" cmpd="sng" w="9525">
            <a:solidFill>
              <a:srgbClr val="BA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normAutofit lnSpcReduction="1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800"/>
              <a:t>If a pair of entities occurs in N sentences - all features from all N sentences are stored</a:t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/>
              <a:t>Relation - (Film, Director)</a:t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A2121"/>
                </a:solidFill>
              </a:rPr>
              <a:t>[Steven Spielberg]’s film [Saving Private Ryan] is loosely based on the brothers’ story. </a:t>
            </a:r>
            <a:endParaRPr sz="1800">
              <a:solidFill>
                <a:srgbClr val="BA212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A2121"/>
                </a:solidFill>
              </a:rPr>
              <a:t>Allison co-produced the Academy Awardwinning [Saving Private Ryan], directed by [Steven Spielberg]...</a:t>
            </a:r>
            <a:endParaRPr sz="1800">
              <a:solidFill>
                <a:srgbClr val="BA2121"/>
              </a:solidFill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/>
              <a:t>Each sentence has a </a:t>
            </a:r>
            <a:r>
              <a:rPr i="1" lang="en" sz="1800"/>
              <a:t>xi</a:t>
            </a:r>
            <a:r>
              <a:rPr lang="en" sz="1800"/>
              <a:t> features extracted from it</a:t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/>
              <a:t>The entity pair will have 𝚺xi features associated with it  </a:t>
            </a:r>
            <a:endParaRPr sz="18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800"/>
              <a:t>A </a:t>
            </a:r>
            <a:r>
              <a:rPr b="1" i="1" lang="en" sz="1800"/>
              <a:t>regression classifier predicts a relation name</a:t>
            </a:r>
            <a:r>
              <a:rPr lang="en" sz="1800"/>
              <a:t> </a:t>
            </a:r>
            <a:r>
              <a:rPr b="1" i="1" lang="en" sz="1800"/>
              <a:t>for each entity pair</a:t>
            </a:r>
            <a:r>
              <a:rPr lang="en" sz="1800"/>
              <a:t> based on the features from all of the sentences in which it appeared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idx="1" type="body"/>
          </p:nvPr>
        </p:nvSpPr>
        <p:spPr>
          <a:xfrm>
            <a:off x="81650" y="4828575"/>
            <a:ext cx="7543800" cy="1911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 fontScale="85000"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FFFFFF"/>
                </a:solidFill>
                <a:highlight>
                  <a:srgbClr val="323639"/>
                </a:highlight>
                <a:latin typeface="Roboto"/>
                <a:ea typeface="Roboto"/>
                <a:cs typeface="Roboto"/>
                <a:sym typeface="Roboto"/>
              </a:rPr>
              <a:t>Distant supervision for relation extraction without labeled data - https://aclanthology.org/P09-1113.pdf </a:t>
            </a:r>
            <a:endParaRPr/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9" y="0"/>
            <a:ext cx="5545375" cy="38638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/>
        </p:nvSpPr>
        <p:spPr>
          <a:xfrm>
            <a:off x="5493400" y="162200"/>
            <a:ext cx="3000000" cy="4002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Lexical features</a:t>
            </a:r>
            <a:endParaRPr/>
          </a:p>
        </p:txBody>
      </p:sp>
      <p:sp>
        <p:nvSpPr>
          <p:cNvPr id="324" name="Google Shape;324;p42"/>
          <p:cNvSpPr txBox="1"/>
          <p:nvPr/>
        </p:nvSpPr>
        <p:spPr>
          <a:xfrm>
            <a:off x="5493400" y="617425"/>
            <a:ext cx="3306900" cy="23397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The sequence of words between the two entities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The part-of-speech tags of these words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A flag indicating which entity came first in the sentence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A window of k words to the left of Entity 1 and their part-of-speech tags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• A window of k words to the right of Entity 2 and their part-of-speech tags</a:t>
            </a:r>
            <a:endParaRPr/>
          </a:p>
        </p:txBody>
      </p:sp>
      <p:sp>
        <p:nvSpPr>
          <p:cNvPr id="325" name="Google Shape;325;p42"/>
          <p:cNvSpPr txBox="1"/>
          <p:nvPr/>
        </p:nvSpPr>
        <p:spPr>
          <a:xfrm>
            <a:off x="5646850" y="3169400"/>
            <a:ext cx="3000000" cy="4002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Syntactic features</a:t>
            </a:r>
            <a:endParaRPr/>
          </a:p>
        </p:txBody>
      </p:sp>
      <p:sp>
        <p:nvSpPr>
          <p:cNvPr id="326" name="Google Shape;326;p42"/>
          <p:cNvSpPr txBox="1"/>
          <p:nvPr/>
        </p:nvSpPr>
        <p:spPr>
          <a:xfrm>
            <a:off x="5646850" y="3569600"/>
            <a:ext cx="3000000" cy="1046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dependency path between the two entities • For each entity, one ‘window’ node that is not part of the dependency path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614363" y="634200"/>
            <a:ext cx="5629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Relation Extraction task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933056" y="1586213"/>
            <a:ext cx="7347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b="1" i="0" lang="en" sz="1700" u="none" cap="none" strike="noStrike">
                <a:solidFill>
                  <a:srgbClr val="21252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Relation Extraction is the task of predicting attributes and relations for entities in a sentence</a:t>
            </a:r>
            <a:endParaRPr b="1" i="0" sz="17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8" name="Google Shape;148;p16"/>
          <p:cNvSpPr txBox="1"/>
          <p:nvPr/>
        </p:nvSpPr>
        <p:spPr>
          <a:xfrm>
            <a:off x="933056" y="2515800"/>
            <a:ext cx="4770300" cy="4002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" sz="1700" u="none" cap="none" strike="noStrike">
                <a:solidFill>
                  <a:srgbClr val="212529"/>
                </a:solidFill>
                <a:highlight>
                  <a:srgbClr val="FFFF00"/>
                </a:highlight>
                <a:latin typeface="Nunito"/>
                <a:ea typeface="Nunito"/>
                <a:cs typeface="Nunito"/>
                <a:sym typeface="Nunito"/>
              </a:rPr>
              <a:t>Barack Obama</a:t>
            </a:r>
            <a:r>
              <a:rPr b="0" i="0" lang="en" sz="1700" u="none" cap="none" strike="noStrike">
                <a:solidFill>
                  <a:srgbClr val="212529"/>
                </a:solidFill>
                <a:latin typeface="Nunito"/>
                <a:ea typeface="Nunito"/>
                <a:cs typeface="Nunito"/>
                <a:sym typeface="Nunito"/>
              </a:rPr>
              <a:t> was born in </a:t>
            </a:r>
            <a:r>
              <a:rPr b="0" i="0" lang="en" sz="1700" u="none" cap="none" strike="noStrike">
                <a:solidFill>
                  <a:srgbClr val="212529"/>
                </a:solidFill>
                <a:highlight>
                  <a:srgbClr val="B6D7A8"/>
                </a:highlight>
                <a:latin typeface="Nunito"/>
                <a:ea typeface="Nunito"/>
                <a:cs typeface="Nunito"/>
                <a:sym typeface="Nunito"/>
              </a:rPr>
              <a:t>Honolulu</a:t>
            </a:r>
            <a:r>
              <a:rPr b="0" i="0" lang="en" sz="1700" u="none" cap="none" strike="noStrike">
                <a:solidFill>
                  <a:srgbClr val="212529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b="0" i="0" lang="en" sz="1700" u="none" cap="none" strike="noStrike">
                <a:solidFill>
                  <a:srgbClr val="212529"/>
                </a:solidFill>
                <a:highlight>
                  <a:srgbClr val="93C47D"/>
                </a:highlight>
                <a:latin typeface="Nunito"/>
                <a:ea typeface="Nunito"/>
                <a:cs typeface="Nunito"/>
                <a:sym typeface="Nunito"/>
              </a:rPr>
              <a:t>Hawaii.</a:t>
            </a:r>
            <a:endParaRPr b="0" i="0" sz="1700" u="none" cap="none" strike="noStrike">
              <a:solidFill>
                <a:srgbClr val="000000"/>
              </a:solidFill>
              <a:highlight>
                <a:srgbClr val="93C47D"/>
              </a:highlight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49" name="Google Shape;149;p16"/>
          <p:cNvSpPr txBox="1"/>
          <p:nvPr/>
        </p:nvSpPr>
        <p:spPr>
          <a:xfrm>
            <a:off x="2810850" y="2908200"/>
            <a:ext cx="4280400" cy="183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sng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predict each relation - </a:t>
            </a:r>
            <a:r>
              <a:rPr b="1" i="1" lang="en" sz="1400" u="sng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</a:t>
            </a:r>
            <a:r>
              <a:rPr b="0" i="0" lang="en" sz="1100" u="sng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endParaRPr b="0" i="0" sz="1100" u="sng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sng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(Barack Obama, </a:t>
            </a:r>
            <a:r>
              <a:rPr b="1" i="1" lang="en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r1</a:t>
            </a:r>
            <a:r>
              <a:rPr b="0" i="0" lang="en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Honolulu)</a:t>
            </a:r>
            <a:endParaRPr b="0" i="0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(Barack Obama, </a:t>
            </a:r>
            <a:r>
              <a:rPr b="1" i="1" lang="en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r2</a:t>
            </a:r>
            <a:r>
              <a:rPr b="0" i="0" lang="en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Hawaii)</a:t>
            </a:r>
            <a:endParaRPr b="0" i="0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(Honolulu, </a:t>
            </a:r>
            <a:r>
              <a:rPr b="1" i="1" lang="en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r3</a:t>
            </a:r>
            <a:r>
              <a:rPr b="0" i="0" lang="en" sz="16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Hawaii)</a:t>
            </a:r>
            <a:r>
              <a:rPr b="0" i="0" lang="en" sz="16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Hawaii)</a:t>
            </a:r>
            <a:endParaRPr b="0" i="0" sz="16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50" name="Google Shape;150;p16"/>
          <p:cNvSpPr txBox="1"/>
          <p:nvPr/>
        </p:nvSpPr>
        <p:spPr>
          <a:xfrm>
            <a:off x="5808294" y="3389325"/>
            <a:ext cx="3044400" cy="1215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Ideally - what should be predicted</a:t>
            </a:r>
            <a:endParaRPr b="1" i="1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r1 = was born in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r2 = was born in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r3 = is in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3"/>
          <p:cNvSpPr txBox="1"/>
          <p:nvPr>
            <p:ph type="title"/>
          </p:nvPr>
        </p:nvSpPr>
        <p:spPr>
          <a:xfrm>
            <a:off x="819150" y="310775"/>
            <a:ext cx="75057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table</a:t>
            </a:r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975300"/>
            <a:ext cx="7849452" cy="386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819150" y="499550"/>
            <a:ext cx="7505700" cy="6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338" name="Google Shape;338;p44"/>
          <p:cNvSpPr txBox="1"/>
          <p:nvPr/>
        </p:nvSpPr>
        <p:spPr>
          <a:xfrm>
            <a:off x="819150" y="1132550"/>
            <a:ext cx="6432000" cy="3109200"/>
          </a:xfrm>
          <a:prstGeom prst="rect">
            <a:avLst/>
          </a:prstGeom>
          <a:noFill/>
          <a:ln cap="flat" cmpd="sng" w="9525">
            <a:solidFill>
              <a:srgbClr val="BA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latin typeface="Calibri"/>
                <a:ea typeface="Calibri"/>
                <a:cs typeface="Calibri"/>
                <a:sym typeface="Calibri"/>
              </a:rPr>
              <a:t>Negative Samples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- randomly selected sentences with two entities - assumed not to be related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Wikipedia articles -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800,000 Wikipedia articles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Half of the instances of each relation used in training - half held out for testing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400,000 different articles in the testing phase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instances not in Wikipedia</a:t>
            </a:r>
            <a:endParaRPr/>
          </a:p>
        </p:txBody>
      </p:sp>
      <p:pic>
        <p:nvPicPr>
          <p:cNvPr id="344" name="Google Shape;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975" y="2003025"/>
            <a:ext cx="7204052" cy="26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819150" y="452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950" y="1134675"/>
            <a:ext cx="8421525" cy="359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for Distant Supervision</a:t>
            </a:r>
            <a:endParaRPr/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00" y="2157075"/>
            <a:ext cx="8305101" cy="23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type="title"/>
          </p:nvPr>
        </p:nvSpPr>
        <p:spPr>
          <a:xfrm>
            <a:off x="819150" y="3737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Multi-instance Learning</a:t>
            </a:r>
            <a:endParaRPr/>
          </a:p>
        </p:txBody>
      </p:sp>
      <p:sp>
        <p:nvSpPr>
          <p:cNvPr id="362" name="Google Shape;362;p48"/>
          <p:cNvSpPr txBox="1"/>
          <p:nvPr>
            <p:ph idx="1" type="body"/>
          </p:nvPr>
        </p:nvSpPr>
        <p:spPr>
          <a:xfrm>
            <a:off x="819150" y="1038150"/>
            <a:ext cx="7505700" cy="34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600"/>
              <a:t>Assuming </a:t>
            </a:r>
            <a:r>
              <a:rPr b="1" lang="en" sz="1600"/>
              <a:t>only that at least one</a:t>
            </a:r>
            <a:r>
              <a:rPr lang="en" sz="1600"/>
              <a:t> of the sentences containing e1 and e2 are expressing r(e1, e2)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Yields a substantial improvement in extraction performance - especially from non-focussed corpus - like News, Reports etc.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Can handle overlapping relations -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Founded(Jobs, Apple) and CEO-of(Jobs, Apple) - both are true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MultiR - proposed in </a:t>
            </a:r>
            <a:endParaRPr sz="1600"/>
          </a:p>
        </p:txBody>
      </p:sp>
      <p:sp>
        <p:nvSpPr>
          <p:cNvPr id="363" name="Google Shape;363;p48"/>
          <p:cNvSpPr txBox="1"/>
          <p:nvPr/>
        </p:nvSpPr>
        <p:spPr>
          <a:xfrm>
            <a:off x="2898300" y="3413275"/>
            <a:ext cx="5772600" cy="554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Knowledge-Based Weak Supervision for Information Extraction of Overlapping Relations - https://aclanthology.org/P11-1055.pdf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/>
          <p:nvPr>
            <p:ph type="title"/>
          </p:nvPr>
        </p:nvSpPr>
        <p:spPr>
          <a:xfrm>
            <a:off x="819150" y="578200"/>
            <a:ext cx="75057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Graphical Model for Multi-instance Learning</a:t>
            </a:r>
            <a:endParaRPr/>
          </a:p>
        </p:txBody>
      </p:sp>
      <p:sp>
        <p:nvSpPr>
          <p:cNvPr id="369" name="Google Shape;369;p49"/>
          <p:cNvSpPr txBox="1"/>
          <p:nvPr>
            <p:ph idx="1" type="body"/>
          </p:nvPr>
        </p:nvSpPr>
        <p:spPr>
          <a:xfrm>
            <a:off x="897800" y="13477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</a:t>
            </a:r>
            <a:r>
              <a:rPr lang="en" sz="1600"/>
              <a:t>raphical model -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Handle  accurate sentence-level predictions as well as corpus -level  extractions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Inference process - reduces to weighted set cover, for which it uses a greedy approximation with worst case running time O(|R| · |S|) where R is the set of possible relations and S is </a:t>
            </a:r>
            <a:r>
              <a:rPr b="1" i="1" lang="en" sz="1600"/>
              <a:t>largest set of sentences</a:t>
            </a:r>
            <a:r>
              <a:rPr lang="en" sz="1600"/>
              <a:t> for any entity pair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/>
          <p:nvPr>
            <p:ph type="title"/>
          </p:nvPr>
        </p:nvSpPr>
        <p:spPr>
          <a:xfrm>
            <a:off x="819150" y="389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Corpus and Sentential extraction</a:t>
            </a:r>
            <a:endParaRPr/>
          </a:p>
        </p:txBody>
      </p:sp>
      <p:sp>
        <p:nvSpPr>
          <p:cNvPr id="375" name="Google Shape;375;p50"/>
          <p:cNvSpPr txBox="1"/>
          <p:nvPr>
            <p:ph idx="1" type="body"/>
          </p:nvPr>
        </p:nvSpPr>
        <p:spPr>
          <a:xfrm>
            <a:off x="819150" y="1069600"/>
            <a:ext cx="7505700" cy="3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</a:t>
            </a:r>
            <a:r>
              <a:rPr lang="en" sz="1600"/>
              <a:t>ggregate extraction 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 Inputs, Σ, a set of sentences comprising the corpus, and an extraction model; 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Output -  a set of ground facts, I, such that each fact r(e) ∈ I is expressed somewhere in the corpus.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Sentential extraction - takes the same input and likewise produces I, but in addition it also produces a function, Γ : I → P(Σ), which identifies, for each r(e) ∈ I, the set of sentences in Σ that contain a mention describing r(e)</a:t>
            </a:r>
            <a:endParaRPr sz="1600"/>
          </a:p>
          <a:p>
            <a:pPr indent="45720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Sentence-level extraction must justify each extraction with every sentence which expresses the fact.</a:t>
            </a:r>
            <a:endParaRPr sz="1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87500"/>
            <a:ext cx="8839197" cy="27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51"/>
          <p:cNvSpPr txBox="1"/>
          <p:nvPr/>
        </p:nvSpPr>
        <p:spPr>
          <a:xfrm>
            <a:off x="3334625" y="3727850"/>
            <a:ext cx="30000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Joint, Conditional Extraction Model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/>
          <p:nvPr>
            <p:ph type="title"/>
          </p:nvPr>
        </p:nvSpPr>
        <p:spPr>
          <a:xfrm>
            <a:off x="819150" y="578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Joint probability</a:t>
            </a:r>
            <a:endParaRPr/>
          </a:p>
        </p:txBody>
      </p:sp>
      <p:pic>
        <p:nvPicPr>
          <p:cNvPr id="387" name="Google Shape;3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192825"/>
            <a:ext cx="6325026" cy="17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2"/>
          <p:cNvSpPr txBox="1"/>
          <p:nvPr/>
        </p:nvSpPr>
        <p:spPr>
          <a:xfrm>
            <a:off x="597725" y="2768400"/>
            <a:ext cx="7361400" cy="61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 is binary vector of r random variables, one for each r ∈ 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 is vector of Zi variables, one for each sentence xi</a:t>
            </a:r>
            <a:endParaRPr/>
          </a:p>
        </p:txBody>
      </p:sp>
      <p:pic>
        <p:nvPicPr>
          <p:cNvPr id="389" name="Google Shape;38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25" y="3484400"/>
            <a:ext cx="3759299" cy="8499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90" name="Google Shape;39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6260" y="3484400"/>
            <a:ext cx="4118365" cy="1210675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 txBox="1"/>
          <p:nvPr>
            <p:ph type="title"/>
          </p:nvPr>
        </p:nvSpPr>
        <p:spPr>
          <a:xfrm>
            <a:off x="614363" y="354275"/>
            <a:ext cx="5629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5 approaches</a:t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915444" y="1609550"/>
            <a:ext cx="73131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Rule-based RE</a:t>
            </a:r>
            <a:endParaRPr b="1" sz="17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92929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Unsupervised RE</a:t>
            </a:r>
            <a:endParaRPr b="1" sz="1700">
              <a:solidFill>
                <a:srgbClr val="292929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292929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Supervised RE</a:t>
            </a:r>
            <a:endParaRPr b="1" sz="1700">
              <a:solidFill>
                <a:srgbClr val="292929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Weakly Supervised RE</a:t>
            </a:r>
            <a:endParaRPr b="1" i="0" sz="1700" u="none" cap="none" strike="noStrike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" sz="17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Distantly Supervised RE</a:t>
            </a:r>
            <a:endParaRPr b="1" i="0" sz="15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3"/>
          <p:cNvSpPr txBox="1"/>
          <p:nvPr>
            <p:ph type="title"/>
          </p:nvPr>
        </p:nvSpPr>
        <p:spPr>
          <a:xfrm>
            <a:off x="819150" y="4051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Matching Problem</a:t>
            </a:r>
            <a:endParaRPr/>
          </a:p>
        </p:txBody>
      </p:sp>
      <p:pic>
        <p:nvPicPr>
          <p:cNvPr id="396" name="Google Shape;3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025" y="1008850"/>
            <a:ext cx="7076974" cy="2709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3"/>
          <p:cNvSpPr txBox="1"/>
          <p:nvPr/>
        </p:nvSpPr>
        <p:spPr>
          <a:xfrm>
            <a:off x="613350" y="3718000"/>
            <a:ext cx="771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oal - select a subset of the edges which </a:t>
            </a:r>
            <a:r>
              <a:rPr b="1" lang="en"/>
              <a:t>maximizes</a:t>
            </a:r>
            <a:r>
              <a:rPr lang="en"/>
              <a:t> the sum of their weights, subject to each node being incident to exactly one edge, and each relation name node is incident to at least one edge.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/>
          <p:nvPr>
            <p:ph type="title"/>
          </p:nvPr>
        </p:nvSpPr>
        <p:spPr>
          <a:xfrm>
            <a:off x="819150" y="436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Models</a:t>
            </a:r>
            <a:endParaRPr/>
          </a:p>
        </p:txBody>
      </p:sp>
      <p:sp>
        <p:nvSpPr>
          <p:cNvPr id="403" name="Google Shape;403;p54"/>
          <p:cNvSpPr txBox="1"/>
          <p:nvPr>
            <p:ph idx="1" type="body"/>
          </p:nvPr>
        </p:nvSpPr>
        <p:spPr>
          <a:xfrm>
            <a:off x="819150" y="1132525"/>
            <a:ext cx="7505700" cy="5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/>
              <a:t>Reduce dependence on NLP tools</a:t>
            </a:r>
            <a:endParaRPr sz="1800"/>
          </a:p>
        </p:txBody>
      </p:sp>
      <p:pic>
        <p:nvPicPr>
          <p:cNvPr id="404" name="Google Shape;40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25" y="1683025"/>
            <a:ext cx="8651151" cy="31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/>
          <p:nvPr>
            <p:ph type="title"/>
          </p:nvPr>
        </p:nvSpPr>
        <p:spPr>
          <a:xfrm>
            <a:off x="614675" y="373700"/>
            <a:ext cx="7505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 Linear Classifier</a:t>
            </a:r>
            <a:endParaRPr/>
          </a:p>
        </p:txBody>
      </p:sp>
      <p:pic>
        <p:nvPicPr>
          <p:cNvPr id="410" name="Google Shape;4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75" y="1022300"/>
            <a:ext cx="5069726" cy="37660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" name="Google Shape;41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175" y="927925"/>
            <a:ext cx="4630674" cy="2438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2" name="Google Shape;412;p55"/>
          <p:cNvSpPr txBox="1"/>
          <p:nvPr/>
        </p:nvSpPr>
        <p:spPr>
          <a:xfrm>
            <a:off x="5410900" y="3366075"/>
            <a:ext cx="3372300" cy="1477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oal is to learn a function hr = fθ(r) that maps the relation statement to a fixed-length vector hr ∈ Rd that represents the relation expressed in x between the entities marked by s1 and s2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/>
          <p:nvPr>
            <p:ph type="title"/>
          </p:nvPr>
        </p:nvSpPr>
        <p:spPr>
          <a:xfrm>
            <a:off x="677600" y="2478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Matching the Blanks: Distributional Similarity for Relation Learning</a:t>
            </a:r>
            <a:endParaRPr/>
          </a:p>
        </p:txBody>
      </p:sp>
      <p:pic>
        <p:nvPicPr>
          <p:cNvPr id="418" name="Google Shape;418;p56"/>
          <p:cNvPicPr preferRelativeResize="0"/>
          <p:nvPr/>
        </p:nvPicPr>
        <p:blipFill rotWithShape="1">
          <a:blip r:embed="rId3">
            <a:alphaModFix/>
          </a:blip>
          <a:srcRect b="0" l="9140" r="0" t="11652"/>
          <a:stretch/>
        </p:blipFill>
        <p:spPr>
          <a:xfrm>
            <a:off x="394450" y="1202475"/>
            <a:ext cx="4859150" cy="317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6"/>
          <p:cNvSpPr txBox="1"/>
          <p:nvPr/>
        </p:nvSpPr>
        <p:spPr>
          <a:xfrm>
            <a:off x="4907575" y="1406950"/>
            <a:ext cx="3492000" cy="147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Special markers were used to mark  entities of interest in the input to BERT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CLS is used as the fixed length representation of a relation  - that will be used for classification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56"/>
          <p:cNvSpPr txBox="1"/>
          <p:nvPr/>
        </p:nvSpPr>
        <p:spPr>
          <a:xfrm>
            <a:off x="5399575" y="4381725"/>
            <a:ext cx="3000000" cy="400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https://arxiv.org/pdf/1906.03158.pdf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"/>
          <p:cNvSpPr txBox="1"/>
          <p:nvPr>
            <p:ph type="title"/>
          </p:nvPr>
        </p:nvSpPr>
        <p:spPr>
          <a:xfrm>
            <a:off x="819150" y="4680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- matching the blank</a:t>
            </a:r>
            <a:endParaRPr/>
          </a:p>
        </p:txBody>
      </p:sp>
      <p:sp>
        <p:nvSpPr>
          <p:cNvPr id="426" name="Google Shape;426;p57"/>
          <p:cNvSpPr txBox="1"/>
          <p:nvPr/>
        </p:nvSpPr>
        <p:spPr>
          <a:xfrm>
            <a:off x="812700" y="1242625"/>
            <a:ext cx="7518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Assumption -  there is high degree of redundancy in web text - and each relation between an arbitrary pair of entities is likely to be stated multiple times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 = (x, s1, s2) is more likely to encode the same semantic relation as r 0 = (x 0 , s 0 1 , s 0 2 ) if s1 refers to the same entity as s 0 1 , and s2 refers to the same entity as s 0 2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New method of learning -   matching the blanks (MTB)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MTB learns relation representations that can be used without any further tuning for relation extraction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"/>
          <p:cNvSpPr txBox="1"/>
          <p:nvPr>
            <p:ph type="title"/>
          </p:nvPr>
        </p:nvSpPr>
        <p:spPr>
          <a:xfrm>
            <a:off x="819150" y="483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Minimize loss using inner product </a:t>
            </a:r>
            <a:endParaRPr/>
          </a:p>
        </p:txBody>
      </p:sp>
      <p:pic>
        <p:nvPicPr>
          <p:cNvPr id="432" name="Google Shape;43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650" y="1181875"/>
            <a:ext cx="4642801" cy="10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675" y="2233575"/>
            <a:ext cx="6968101" cy="21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 txBox="1"/>
          <p:nvPr>
            <p:ph type="title"/>
          </p:nvPr>
        </p:nvSpPr>
        <p:spPr>
          <a:xfrm>
            <a:off x="822950" y="214951"/>
            <a:ext cx="7543800" cy="636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439" name="Google Shape;439;p59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9724"/>
            <a:ext cx="9144003" cy="413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0"/>
          <p:cNvSpPr txBox="1"/>
          <p:nvPr>
            <p:ph type="title"/>
          </p:nvPr>
        </p:nvSpPr>
        <p:spPr>
          <a:xfrm>
            <a:off x="822950" y="214950"/>
            <a:ext cx="7543800" cy="473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6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Multi-Instance-Learning (MIL)</a:t>
            </a:r>
            <a:endParaRPr sz="1600"/>
          </a:p>
        </p:txBody>
      </p:sp>
      <p:sp>
        <p:nvSpPr>
          <p:cNvPr id="446" name="Google Shape;446;p60"/>
          <p:cNvSpPr txBox="1"/>
          <p:nvPr>
            <p:ph idx="1" type="body"/>
          </p:nvPr>
        </p:nvSpPr>
        <p:spPr>
          <a:xfrm>
            <a:off x="822960" y="1067976"/>
            <a:ext cx="7543800" cy="2820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Widely-used framework used  by most state-of-the-art models in distant supervision</a:t>
            </a:r>
            <a:endParaRPr sz="1037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Training set are separated into </a:t>
            </a:r>
            <a:r>
              <a:rPr i="1"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</a:t>
            </a: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bags 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{⟨ℎ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,𝑡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⟩,⟨ℎ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,𝑡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⟩,…,⟨ℎ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𝑛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,𝑡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𝑛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⟩}</a:t>
            </a:r>
            <a:endParaRPr sz="1075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{⟨h1,t1⟩,⟨h2,t2⟩,…,⟨hn,tn⟩}, each of which contains </a:t>
            </a:r>
            <a:r>
              <a:rPr i="1"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sentences 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{𝑠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𝑠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,…,𝑠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𝑚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}</a:t>
            </a:r>
            <a:endParaRPr sz="1075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{s1,s2,…,sm} mentioning same head entity 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hi and tail entity 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𝑡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𝑖 </a:t>
            </a: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ti. </a:t>
            </a:r>
            <a:endParaRPr sz="1037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Each sentence consists of a sequence of </a:t>
            </a:r>
            <a:r>
              <a:rPr i="1"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k</a:t>
            </a: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words 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{𝑥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1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,𝑥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,…,𝑥</a:t>
            </a:r>
            <a:r>
              <a:rPr lang="en" sz="962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𝑘</a:t>
            </a:r>
            <a:r>
              <a:rPr lang="en" sz="1075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}</a:t>
            </a:r>
            <a:endParaRPr sz="1075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{x1,x2,…,xk}. </a:t>
            </a:r>
            <a:endParaRPr sz="1037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For example, the following two instances containing the same entity pair in a bag, are sharing the same relation may be treated by. </a:t>
            </a:r>
            <a:endParaRPr sz="1037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Instance 1: “Three cases of acute myeloid leukaemia developing after treatment of renal disease with cyclophosphamide have been studied .” </a:t>
            </a:r>
            <a:endParaRPr sz="1037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Instance 2: “Previous clinical trials have reported that cyclophosphamide can be used for the treatment of acute myeloid leukaemia.” </a:t>
            </a:r>
            <a:endParaRPr sz="1037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275"/>
              <a:buNone/>
            </a:pP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It’s worth noting that the number of sentences </a:t>
            </a:r>
            <a:r>
              <a:rPr i="1"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037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is not always the same in each bag.</a:t>
            </a:r>
            <a:endParaRPr sz="1025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/>
          <p:nvPr>
            <p:ph type="title"/>
          </p:nvPr>
        </p:nvSpPr>
        <p:spPr>
          <a:xfrm>
            <a:off x="321435" y="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Learning causal relations</a:t>
            </a:r>
            <a:endParaRPr/>
          </a:p>
        </p:txBody>
      </p:sp>
      <p:pic>
        <p:nvPicPr>
          <p:cNvPr id="452" name="Google Shape;45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9788" y="1303052"/>
            <a:ext cx="4727272" cy="3611849"/>
          </a:xfrm>
          <a:prstGeom prst="rect">
            <a:avLst/>
          </a:prstGeom>
          <a:noFill/>
          <a:ln cap="flat" cmpd="sng" w="9525">
            <a:solidFill>
              <a:srgbClr val="0645A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3" name="Google Shape;453;p61"/>
          <p:cNvSpPr txBox="1"/>
          <p:nvPr/>
        </p:nvSpPr>
        <p:spPr>
          <a:xfrm>
            <a:off x="384881" y="1772813"/>
            <a:ext cx="35922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Cause - effect</a:t>
            </a:r>
            <a:r>
              <a:rPr b="0" i="0" lang="en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relationships between incidents 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car refused to start since its fuel tank was empty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Aircel files for bankruptcy ove mounting financial trouble </a:t>
            </a:r>
            <a:endParaRPr b="0" i="0" sz="14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 txBox="1"/>
          <p:nvPr>
            <p:ph type="title"/>
          </p:nvPr>
        </p:nvSpPr>
        <p:spPr>
          <a:xfrm>
            <a:off x="389947" y="-272285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Sequence Labeling Problem</a:t>
            </a:r>
            <a:endParaRPr/>
          </a:p>
        </p:txBody>
      </p:sp>
      <p:pic>
        <p:nvPicPr>
          <p:cNvPr id="459" name="Google Shape;459;p62"/>
          <p:cNvPicPr preferRelativeResize="0"/>
          <p:nvPr/>
        </p:nvPicPr>
        <p:blipFill rotWithShape="1">
          <a:blip r:embed="rId3">
            <a:alphaModFix/>
          </a:blip>
          <a:srcRect b="1756" l="2549" r="513" t="1756"/>
          <a:stretch/>
        </p:blipFill>
        <p:spPr>
          <a:xfrm>
            <a:off x="250856" y="913725"/>
            <a:ext cx="8642289" cy="1684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856" y="2824838"/>
            <a:ext cx="8369175" cy="16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Rule-based RE</a:t>
            </a:r>
            <a:endParaRPr/>
          </a:p>
        </p:txBody>
      </p:sp>
      <p:sp>
        <p:nvSpPr>
          <p:cNvPr id="162" name="Google Shape;162;p18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 lnSpcReduction="1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Identified from a large text corpora using </a:t>
            </a:r>
            <a:r>
              <a:rPr b="1"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hand-crafted patterns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Find triples (X, α, Y) where X, Y are entities and α are words in between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Example - X and Y are entities and α = “is in”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Sentences retrieved  -  Paris is in France  - Delhi is in India etc.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May also retrieve - Taj Mahal is in Agra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Can it retrieve - Qutb Minar is in Delhi from the sentence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Qutb Minar, an architectural marvel of the 12th century, is in Delhi?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200"/>
              </a:spcAft>
              <a:buSzPts val="1400"/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endParaRPr/>
          </a:p>
        </p:txBody>
      </p:sp>
      <p:sp>
        <p:nvSpPr>
          <p:cNvPr id="163" name="Google Shape;163;p18"/>
          <p:cNvSpPr/>
          <p:nvPr/>
        </p:nvSpPr>
        <p:spPr>
          <a:xfrm>
            <a:off x="7920104" y="3487119"/>
            <a:ext cx="837984" cy="91463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BA2121"/>
                </a:solidFill>
                <a:latin typeface="Arial"/>
              </a:rPr>
              <a:t>X</a:t>
            </a:r>
          </a:p>
        </p:txBody>
      </p:sp>
      <p:sp>
        <p:nvSpPr>
          <p:cNvPr id="164" name="Google Shape;164;p18"/>
          <p:cNvSpPr txBox="1"/>
          <p:nvPr/>
        </p:nvSpPr>
        <p:spPr>
          <a:xfrm>
            <a:off x="6169863" y="2834181"/>
            <a:ext cx="3125700" cy="477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Tedious but Precise</a:t>
            </a:r>
            <a:endParaRPr b="0" i="0" sz="12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Can work for very restricted context</a:t>
            </a:r>
            <a:endParaRPr b="0" i="0" sz="11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 txBox="1"/>
          <p:nvPr>
            <p:ph type="title"/>
          </p:nvPr>
        </p:nvSpPr>
        <p:spPr>
          <a:xfrm>
            <a:off x="648004" y="179946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Building causal graph</a:t>
            </a:r>
            <a:endParaRPr/>
          </a:p>
        </p:txBody>
      </p:sp>
      <p:pic>
        <p:nvPicPr>
          <p:cNvPr id="466" name="Google Shape;46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000" y="1434581"/>
            <a:ext cx="8790001" cy="3219057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3"/>
          <p:cNvSpPr txBox="1"/>
          <p:nvPr/>
        </p:nvSpPr>
        <p:spPr>
          <a:xfrm>
            <a:off x="5103375" y="1527900"/>
            <a:ext cx="241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Clustering of similar phrases</a:t>
            </a:r>
            <a:endParaRPr b="1" i="0" sz="12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/>
          <p:nvPr>
            <p:ph type="title"/>
          </p:nvPr>
        </p:nvSpPr>
        <p:spPr>
          <a:xfrm>
            <a:off x="800104" y="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Relation Learning using BERT</a:t>
            </a:r>
            <a:endParaRPr/>
          </a:p>
        </p:txBody>
      </p:sp>
      <p:sp>
        <p:nvSpPr>
          <p:cNvPr id="473" name="Google Shape;473;p64"/>
          <p:cNvSpPr txBox="1"/>
          <p:nvPr>
            <p:ph idx="1" type="body"/>
          </p:nvPr>
        </p:nvSpPr>
        <p:spPr>
          <a:xfrm>
            <a:off x="822956" y="1581150"/>
            <a:ext cx="3259200" cy="2820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0" spcFirstLastPara="1" rIns="0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rPr b="1"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x 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the tokenized sentence, with </a:t>
            </a:r>
            <a:r>
              <a:rPr b="1"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s1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s2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being the spans of the two entities within that sentence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 two relation statements </a:t>
            </a:r>
            <a:r>
              <a:rPr b="1"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r1</a:t>
            </a:r>
            <a:r>
              <a:rPr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</a:t>
            </a:r>
            <a:r>
              <a:rPr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r2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   contain the same entity pair -  which have been replaced with the “[BLANK]” symbol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Intuition is that if both </a:t>
            </a:r>
            <a:r>
              <a:rPr b="1"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r1</a:t>
            </a:r>
            <a:r>
              <a:rPr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and</a:t>
            </a:r>
            <a:r>
              <a:rPr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r2 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contain the same entity pair (</a:t>
            </a:r>
            <a:r>
              <a:rPr b="1"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s1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s2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), they should have the same </a:t>
            </a:r>
            <a:r>
              <a:rPr b="1"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s1-s2 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relation</a:t>
            </a:r>
            <a:endParaRPr sz="1200"/>
          </a:p>
        </p:txBody>
      </p:sp>
      <p:pic>
        <p:nvPicPr>
          <p:cNvPr id="474" name="Google Shape;47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2138" y="1634175"/>
            <a:ext cx="4982700" cy="1829681"/>
          </a:xfrm>
          <a:prstGeom prst="rect">
            <a:avLst/>
          </a:prstGeom>
          <a:noFill/>
          <a:ln cap="flat" cmpd="sng" w="9525">
            <a:solidFill>
              <a:srgbClr val="BA212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75" name="Google Shape;475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063" y="3711282"/>
            <a:ext cx="2628900" cy="442913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6" name="Google Shape;476;p64"/>
          <p:cNvSpPr txBox="1"/>
          <p:nvPr/>
        </p:nvSpPr>
        <p:spPr>
          <a:xfrm>
            <a:off x="4315406" y="4210444"/>
            <a:ext cx="4618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n" sz="11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Reference </a:t>
            </a:r>
            <a:r>
              <a:rPr b="0" i="0" lang="en" sz="11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- Livio Baldini Soares, Nicholas FitzGerald, Jeffrey Ling and Tom Kwiatkowski, </a:t>
            </a:r>
            <a:r>
              <a:rPr b="0" i="1" lang="en" sz="11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Matching the Blanks: Distributional Similarity for Relation Learning </a:t>
            </a:r>
            <a:r>
              <a:rPr b="0" i="0" lang="en" sz="11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</a:t>
            </a:r>
            <a:r>
              <a:rPr b="0" i="0" lang="en" sz="1100" u="sng" cap="none" strike="noStrike">
                <a:solidFill>
                  <a:schemeClr val="hlink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https://arxiv.org/pdf/1906.03158.pdf</a:t>
            </a:r>
            <a:r>
              <a:rPr b="0" i="0" lang="en" sz="11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 (2019)</a:t>
            </a:r>
            <a:endParaRPr b="0" i="0" sz="1100" u="none" cap="none" strike="noStrike">
              <a:solidFill>
                <a:srgbClr val="3F3F3F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5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Pre-training BERT to encode relations</a:t>
            </a:r>
            <a:endParaRPr/>
          </a:p>
        </p:txBody>
      </p:sp>
      <p:sp>
        <p:nvSpPr>
          <p:cNvPr id="482" name="Google Shape;482;p65"/>
          <p:cNvSpPr txBox="1"/>
          <p:nvPr>
            <p:ph idx="1" type="body"/>
          </p:nvPr>
        </p:nvSpPr>
        <p:spPr>
          <a:xfrm>
            <a:off x="822956" y="1581150"/>
            <a:ext cx="3644100" cy="2820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Standard BERT architecture is used with slight modifications to encode the input relation statements and to extract their pre-trained output representations for loss calculation &amp; downstream fine-tuning tasks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200"/>
              </a:spcAft>
              <a:buSzPts val="1400"/>
              <a:buNone/>
            </a:pP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The output hidden states of BERT at the “[E1]” and “[E2]” token positions are concatenated as the final output representation of </a:t>
            </a:r>
            <a:r>
              <a:rPr b="1" i="1"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x</a:t>
            </a:r>
            <a:r>
              <a:rPr lang="en" sz="12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, which is then used along with that from other relation statements for loss calculation, such that the output representations of two relation statements with the same entity pair should have a high inner product</a:t>
            </a:r>
            <a:endParaRPr sz="12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83" name="Google Shape;48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3637" y="1745138"/>
            <a:ext cx="4284487" cy="22670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6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To Summarize</a:t>
            </a:r>
            <a:endParaRPr/>
          </a:p>
        </p:txBody>
      </p:sp>
      <p:sp>
        <p:nvSpPr>
          <p:cNvPr id="489" name="Google Shape;489;p66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254000" lvl="0" marL="3429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Knowledge Graphs store knowledge in a graph 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Nodes represent entities - Relations stored in Edges - relations have semantic interpretation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Question Answering - retrieving the right sub-graph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involves NL interpretation and transformation / translation</a:t>
            </a:r>
            <a:endParaRPr/>
          </a:p>
          <a:p>
            <a:pPr indent="-254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Creating KGs automatically</a:t>
            </a:r>
            <a:endParaRPr/>
          </a:p>
          <a:p>
            <a:pPr indent="-2540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Need NLP for text documents</a:t>
            </a:r>
            <a:endParaRPr/>
          </a:p>
          <a:p>
            <a:pPr indent="-2540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Relation extraction and classification </a:t>
            </a:r>
            <a:endParaRPr/>
          </a:p>
        </p:txBody>
      </p:sp>
      <p:cxnSp>
        <p:nvCxnSpPr>
          <p:cNvPr id="490" name="Google Shape;490;p66"/>
          <p:cNvCxnSpPr/>
          <p:nvPr/>
        </p:nvCxnSpPr>
        <p:spPr>
          <a:xfrm>
            <a:off x="5889956" y="2845838"/>
            <a:ext cx="173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1" name="Google Shape;491;p66"/>
          <p:cNvSpPr/>
          <p:nvPr/>
        </p:nvSpPr>
        <p:spPr>
          <a:xfrm>
            <a:off x="5610056" y="2764200"/>
            <a:ext cx="279900" cy="268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6"/>
          <p:cNvSpPr/>
          <p:nvPr/>
        </p:nvSpPr>
        <p:spPr>
          <a:xfrm>
            <a:off x="7627856" y="2711738"/>
            <a:ext cx="279900" cy="268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6"/>
          <p:cNvSpPr txBox="1"/>
          <p:nvPr/>
        </p:nvSpPr>
        <p:spPr>
          <a:xfrm>
            <a:off x="6543094" y="2647556"/>
            <a:ext cx="279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</a:t>
            </a:r>
            <a:endParaRPr b="0" i="0" sz="11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4" name="Google Shape;494;p66"/>
          <p:cNvSpPr/>
          <p:nvPr/>
        </p:nvSpPr>
        <p:spPr>
          <a:xfrm>
            <a:off x="7753819" y="3630806"/>
            <a:ext cx="279900" cy="268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6"/>
          <p:cNvSpPr/>
          <p:nvPr/>
        </p:nvSpPr>
        <p:spPr>
          <a:xfrm>
            <a:off x="5805994" y="3630806"/>
            <a:ext cx="279900" cy="268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66"/>
          <p:cNvCxnSpPr>
            <a:stCxn id="495" idx="6"/>
            <a:endCxn id="494" idx="2"/>
          </p:cNvCxnSpPr>
          <p:nvPr/>
        </p:nvCxnSpPr>
        <p:spPr>
          <a:xfrm>
            <a:off x="6085894" y="3764906"/>
            <a:ext cx="1668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7" name="Google Shape;497;p66"/>
          <p:cNvSpPr/>
          <p:nvPr/>
        </p:nvSpPr>
        <p:spPr>
          <a:xfrm>
            <a:off x="7075031" y="4083338"/>
            <a:ext cx="279900" cy="268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8" name="Google Shape;498;p66"/>
          <p:cNvCxnSpPr>
            <a:stCxn id="495" idx="5"/>
            <a:endCxn id="497" idx="2"/>
          </p:cNvCxnSpPr>
          <p:nvPr/>
        </p:nvCxnSpPr>
        <p:spPr>
          <a:xfrm>
            <a:off x="6044903" y="3859729"/>
            <a:ext cx="1030200" cy="35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9" name="Google Shape;499;p66"/>
          <p:cNvCxnSpPr/>
          <p:nvPr/>
        </p:nvCxnSpPr>
        <p:spPr>
          <a:xfrm>
            <a:off x="7977675" y="4956881"/>
            <a:ext cx="1119600" cy="111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822950" y="214951"/>
            <a:ext cx="7543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Weakly Supervised Relation extraction</a:t>
            </a:r>
            <a:endParaRPr/>
          </a:p>
        </p:txBody>
      </p:sp>
      <p:sp>
        <p:nvSpPr>
          <p:cNvPr id="170" name="Google Shape;170;p19"/>
          <p:cNvSpPr txBox="1"/>
          <p:nvPr>
            <p:ph idx="1" type="body"/>
          </p:nvPr>
        </p:nvSpPr>
        <p:spPr>
          <a:xfrm>
            <a:off x="800110" y="964826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Start out with a </a:t>
            </a:r>
            <a:r>
              <a:rPr b="1"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set of hand-crafted rules</a:t>
            </a: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- seed set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Automatically find new ones from the unlabeled text data, through iterative process  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E.g. seed={(ORG:IBM, LOC:Armonk), (ORG:Microsoft, LOC:Redmond)} →  entities have relation  “based in” </a:t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200"/>
              </a:spcAft>
              <a:buSzPts val="1400"/>
              <a:buNone/>
            </a:pPr>
            <a:r>
              <a:t/>
            </a:r>
            <a:endParaRPr sz="14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0089" y="2565845"/>
            <a:ext cx="5992051" cy="2356050"/>
          </a:xfrm>
          <a:prstGeom prst="rect">
            <a:avLst/>
          </a:prstGeom>
          <a:noFill/>
          <a:ln cap="flat" cmpd="sng" w="19050">
            <a:solidFill>
              <a:srgbClr val="0645AD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2" name="Google Shape;172;p19"/>
          <p:cNvSpPr txBox="1"/>
          <p:nvPr/>
        </p:nvSpPr>
        <p:spPr>
          <a:xfrm>
            <a:off x="5703338" y="3917250"/>
            <a:ext cx="2939100" cy="5079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TCS is_located_in DELHI</a:t>
            </a:r>
            <a:endParaRPr b="1" i="0" sz="12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Google Labs has_office _in Bangalore</a:t>
            </a:r>
            <a:endParaRPr b="1" i="0" sz="12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46669" y="3230700"/>
            <a:ext cx="2939100" cy="323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“IBM shut down an office in Hursley” - X</a:t>
            </a:r>
            <a:endParaRPr b="0" i="0" sz="11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Almost </a:t>
            </a:r>
            <a:r>
              <a:rPr lang="en"/>
              <a:t>Unsupervised RE</a:t>
            </a:r>
            <a:endParaRPr/>
          </a:p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260350" lvl="0" marL="342900" rtl="0" algn="l">
              <a:spcBef>
                <a:spcPts val="9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chemeClr val="dk1"/>
                </a:highlight>
                <a:latin typeface="Georgia"/>
                <a:ea typeface="Georgia"/>
                <a:cs typeface="Georgia"/>
                <a:sym typeface="Georgia"/>
              </a:rPr>
              <a:t>Extract relations from text without having to label any training data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3429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Use patterns and knowledge about language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3429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rovide a set of seed tuples or some rules to capture different types of relations in the text relying on a set of very </a:t>
            </a:r>
            <a:r>
              <a:rPr b="1"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general constraints and heuristics</a:t>
            </a:r>
            <a:endParaRPr b="1" i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60350" lvl="1" marL="6858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◦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“rules” are at a more general level</a:t>
            </a:r>
            <a:endParaRPr i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60350" lvl="1" marL="6858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◦"/>
            </a:pPr>
            <a:r>
              <a:t/>
            </a:r>
            <a:endParaRPr i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●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These systems tend to </a:t>
            </a:r>
            <a:r>
              <a:rPr i="1"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require less supervision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in general.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342900" rtl="0" algn="l">
              <a:lnSpc>
                <a:spcPct val="110000"/>
              </a:lnSpc>
              <a:spcBef>
                <a:spcPts val="900"/>
              </a:spcBef>
              <a:spcAft>
                <a:spcPts val="200"/>
              </a:spcAft>
              <a:buSzPts val="14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400" y="-75225"/>
            <a:ext cx="6858000" cy="51435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" name="Google Shape;185;p21"/>
          <p:cNvSpPr txBox="1"/>
          <p:nvPr/>
        </p:nvSpPr>
        <p:spPr>
          <a:xfrm>
            <a:off x="151631" y="149288"/>
            <a:ext cx="2111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Unsupervised RE</a:t>
            </a:r>
            <a:endParaRPr b="0" i="0" sz="20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86" name="Google Shape;186;p21"/>
          <p:cNvSpPr txBox="1"/>
          <p:nvPr/>
        </p:nvSpPr>
        <p:spPr>
          <a:xfrm>
            <a:off x="151626" y="3650600"/>
            <a:ext cx="2286000" cy="538800"/>
          </a:xfrm>
          <a:prstGeom prst="rect">
            <a:avLst/>
          </a:prstGeom>
          <a:solidFill>
            <a:srgbClr val="9FC5E8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Statistical validation of relation</a:t>
            </a:r>
            <a:endParaRPr b="0" i="0" sz="1300" u="none" cap="none" strike="noStrike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 txBox="1"/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Relation extraction pipeline</a:t>
            </a:r>
            <a:endParaRPr/>
          </a:p>
        </p:txBody>
      </p:sp>
      <p:sp>
        <p:nvSpPr>
          <p:cNvPr id="192" name="Google Shape;192;p22"/>
          <p:cNvSpPr txBox="1"/>
          <p:nvPr>
            <p:ph idx="1" type="body"/>
          </p:nvPr>
        </p:nvSpPr>
        <p:spPr>
          <a:xfrm>
            <a:off x="822960" y="1581151"/>
            <a:ext cx="75438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Works better if text is processed </a:t>
            </a: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by other NLP modules first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342900" lvl="0" marL="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Features that are annotated: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342900" rtl="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❖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context / domain words,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❖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part-of-speech tags,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❖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dependency path between entities,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❖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NER tags, tokens, </a:t>
            </a:r>
            <a:endParaRPr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-26035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500"/>
              <a:buFont typeface="Georgia"/>
              <a:buChar char="❖"/>
            </a:pPr>
            <a:r>
              <a:rPr lang="en" sz="15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proximity distance between words 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